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Raleway Heavy" charset="1" panose="020B0003030101060003"/>
      <p:regular r:id="rId20"/>
    </p:embeddedFont>
    <p:embeddedFont>
      <p:font typeface="Raleway" charset="1" panose="020B0503030101060003"/>
      <p:regular r:id="rId21"/>
    </p:embeddedFont>
    <p:embeddedFont>
      <p:font typeface="Canva Sans" charset="1" panose="020B0503030501040103"/>
      <p:regular r:id="rId22"/>
    </p:embeddedFont>
    <p:embeddedFont>
      <p:font typeface="Raleway Bold" charset="1" panose="020B0803030101060003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https://www.npr.org/2024/02/13/1231221287/sundays-super-bowl-was-the-most-watched-telecast-in-u-s-tv-history#:~:text=An%20average%20of%20more%20than,figures%20from%20Nielsen%20and%20CBS" TargetMode="External" Type="http://schemas.openxmlformats.org/officeDocument/2006/relationships/hyperlink"/><Relationship Id="rId4" Target="https://www.statista.com/statistics/251588/number-and-length-of-network-tv-commercials-in-the-super-bowl/#:~:text=The%20advertising%20landscape%20during%20the,advertising%20time%20around%2050%20minutes" TargetMode="External" Type="http://schemas.openxmlformats.org/officeDocument/2006/relationships/hyperlink"/><Relationship Id="rId5" Target="https://theswitch.es/en/super-bowl-marketing/#:~:text=The%20perfect%20stage%20for%20advertising&amp;text=Huge%20and%20diverse%20audience%3A%20it's,audience%20in%20a%20single%20event" TargetMode="External" Type="http://schemas.openxmlformats.org/officeDocument/2006/relationships/hyperlink"/><Relationship Id="rId6" Target="https://www.cbsnews.com/news/how-much-super-bowl-commercial-cost-2024/#:~:text=Over%20the%20years%2C%20the%20cost,costliest%20advertising%20venue%20on%20TV" TargetMode="External" Type="http://schemas.openxmlformats.org/officeDocument/2006/relationships/hyperlink"/><Relationship Id="rId7" Target="https://www.cbsnews.com/news/how-much-super-bowl-commercial-cost-2024/" TargetMode="External" Type="http://schemas.openxmlformats.org/officeDocument/2006/relationships/hyperlink"/><Relationship Id="rId8" Target="https://www.cbs8.com/article/news/local/super-bowl-commercials-advertisers-pay-big-for-viewers-attention/509-aad1a77b-613c-42d0-a3ed-43541fc619f8#:~:text=%22The%20Super%20Bowl%20is%20the,it's%20a%20prime%20opportunity%20for" TargetMode="External" Type="http://schemas.openxmlformats.org/officeDocument/2006/relationships/hyperlink"/><Relationship Id="rId9" Target="https://www.junglescout.com/blog/amazon-market-watch-super-bowl-commercials/#:~:text=The%20clever%20wordplay%20seems%20to,compared%20to%20the%20week%20prior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10.png" Type="http://schemas.openxmlformats.org/officeDocument/2006/relationships/image"/><Relationship Id="rId4" Target="../media/image11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12.png" Type="http://schemas.openxmlformats.org/officeDocument/2006/relationships/image"/><Relationship Id="rId4" Target="../media/image13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14.png" Type="http://schemas.openxmlformats.org/officeDocument/2006/relationships/image"/><Relationship Id="rId4" Target="../media/image15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16.jpeg" Type="http://schemas.openxmlformats.org/officeDocument/2006/relationships/image"/><Relationship Id="rId4" Target="https://www.youtube.com/watch?v=vAf5TjiUJgo" TargetMode="External" Type="http://schemas.openxmlformats.org/officeDocument/2006/relationships/video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1028700" y="9248775"/>
            <a:ext cx="1623060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-5400000">
            <a:off x="7381262" y="4865758"/>
            <a:ext cx="3525477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5400000">
            <a:off x="5897880" y="-11700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818404"/>
            <a:ext cx="2855759" cy="3029045"/>
          </a:xfrm>
          <a:custGeom>
            <a:avLst/>
            <a:gdLst/>
            <a:ahLst/>
            <a:cxnLst/>
            <a:rect r="r" b="b" t="t" l="l"/>
            <a:pathLst>
              <a:path h="3029045" w="2855759">
                <a:moveTo>
                  <a:pt x="0" y="0"/>
                </a:moveTo>
                <a:lnTo>
                  <a:pt x="2855759" y="0"/>
                </a:lnTo>
                <a:lnTo>
                  <a:pt x="2855759" y="3029045"/>
                </a:lnTo>
                <a:lnTo>
                  <a:pt x="0" y="302904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162566" y="6642784"/>
            <a:ext cx="7962867" cy="1228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Advertising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1846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801442" y="9005887"/>
            <a:ext cx="722005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10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881589" y="2038826"/>
            <a:ext cx="11846728" cy="11804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commercial runs for 30 seconds costing the company $7 million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915836" y="4219892"/>
            <a:ext cx="11538503" cy="1780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this was obviously a great investment for them because it was voted the best ad of Super Bowl 58 by Forbes 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360611" y="1028700"/>
            <a:ext cx="1668044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8118292" y="3608457"/>
            <a:ext cx="8456942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-107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535867" y="1476375"/>
            <a:ext cx="8608133" cy="3667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How did the advertisement help sales?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905754" y="5353050"/>
            <a:ext cx="11067642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07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sales are up 20% on Amazon since the Super Bowl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905754" y="5899978"/>
            <a:ext cx="14286878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07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CeraVe’s Moisturizing Cream was the brand’s best-selling product on Amazon in the week following the game </a:t>
            </a:r>
          </a:p>
        </p:txBody>
      </p:sp>
      <p:sp>
        <p:nvSpPr>
          <p:cNvPr name="AutoShape 11" id="11"/>
          <p:cNvSpPr/>
          <p:nvPr/>
        </p:nvSpPr>
        <p:spPr>
          <a:xfrm rot="-53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5400000">
            <a:off x="14606177" y="1629872"/>
            <a:ext cx="393812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16782392" y="8948737"/>
            <a:ext cx="5831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1846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801442" y="9005887"/>
            <a:ext cx="584056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12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220636" y="2077402"/>
            <a:ext cx="11846728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easily understood by a distracted audience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374748" y="3036993"/>
            <a:ext cx="11538503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integrated humor; humor is the persuasion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0" y="3996584"/>
            <a:ext cx="18288000" cy="11804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kicked off their ad with online campaigns so people were aware of what the ad was trying to do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39827" y="5556250"/>
            <a:ext cx="10408346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drew a connection to the brand’s values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299423" y="6515841"/>
            <a:ext cx="9689155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created a demand that felt organic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802838" y="7475432"/>
            <a:ext cx="10682323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created rumors that engaged the audience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445446" y="8435022"/>
            <a:ext cx="11397109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ad was a declaration that skincare knows no gender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360611" y="1028700"/>
            <a:ext cx="1668044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791917" y="8948737"/>
            <a:ext cx="5831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13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118477" y="4391025"/>
            <a:ext cx="8051046" cy="1495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760"/>
              </a:lnSpc>
            </a:pPr>
            <a:r>
              <a:rPr lang="en-US" sz="9800">
                <a:solidFill>
                  <a:srgbClr val="FFFFFF"/>
                </a:solidFill>
                <a:latin typeface="Raleway Heavy"/>
              </a:rPr>
              <a:t>Thanks!</a:t>
            </a:r>
          </a:p>
        </p:txBody>
      </p:sp>
      <p:sp>
        <p:nvSpPr>
          <p:cNvPr name="AutoShape 8" id="8"/>
          <p:cNvSpPr/>
          <p:nvPr/>
        </p:nvSpPr>
        <p:spPr>
          <a:xfrm rot="5400000">
            <a:off x="7588338" y="7697876"/>
            <a:ext cx="3111324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flipH="true">
            <a:off x="-1093788" y="9623534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360611" y="1028700"/>
            <a:ext cx="1668044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3233058" y="-9525"/>
            <a:ext cx="11821884" cy="2447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Sources</a:t>
            </a:r>
          </a:p>
          <a:p>
            <a:pPr algn="ctr">
              <a:lnSpc>
                <a:spcPts val="9600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16967710" y="9371122"/>
            <a:ext cx="5831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14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1416392"/>
            <a:ext cx="16230600" cy="78419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3" tooltip="https://www.npr.org/2024/02/13/1231221287/sundays-super-bowl-was-the-most-watched-telecast-in-u-s-tv-history#:~:text=An%20average%20of%20more%20than,figures%20from%20Nielsen%20and%20CBS"/>
              </a:rPr>
              <a:t>https://www.npr.org/2024/02/13/1231221287/sundays-super-bowl-was-the-most-watched-telecast-in-u-s-tv-history#:~:text=An%20average%20of%20more%20than,figures%20from%20Nielsen%20and%20CBS</a:t>
            </a:r>
            <a:r>
              <a:rPr lang="en-US" sz="2482">
                <a:solidFill>
                  <a:srgbClr val="FFFFFF"/>
                </a:solidFill>
                <a:latin typeface="Canva Sans"/>
              </a:rPr>
              <a:t>.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4" tooltip="https://www.statista.com/statistics/251588/number-and-length-of-network-tv-commercials-in-the-super-bowl/#:~:text=The%20advertising%20landscape%20during%20the,advertising%20time%20around%2050%20minutes"/>
              </a:rPr>
              <a:t>https://www.statista.com/statistics/251588/number-and-length-of-network-tv-commercials-in-the-super-bowl/#:~:text=The%20advertising%20landscape%20during%20the,advertising%20time%20around%2050%20minutes</a:t>
            </a:r>
            <a:r>
              <a:rPr lang="en-US" sz="2482">
                <a:solidFill>
                  <a:srgbClr val="FFFFFF"/>
                </a:solidFill>
                <a:latin typeface="Canva Sans"/>
              </a:rPr>
              <a:t>.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5" tooltip="https://theswitch.es/en/super-bowl-marketing/#:~:text=The%20perfect%20stage%20for%20advertising&amp;text=Huge%20and%20diverse%20audience%3A%20it's,audience%20in%20a%20single%20event"/>
              </a:rPr>
              <a:t>https://theswitch.es/en/super-bowl-marketing/#:~:text=The%20perfect%20stage%20for%20advertising&amp;text=Huge%20and%20diverse%20audience%3A%20it's,audience%20in%20a%20single%20event</a:t>
            </a:r>
            <a:r>
              <a:rPr lang="en-US" sz="2482">
                <a:solidFill>
                  <a:srgbClr val="FFFFFF"/>
                </a:solidFill>
                <a:latin typeface="Canva Sans"/>
              </a:rPr>
              <a:t>.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6" tooltip="https://www.cbsnews.com/news/how-much-super-bowl-commercial-cost-2024/#:~:text=Over%20the%20years%2C%20the%20cost,costliest%20advertising%20venue%20on%20TV"/>
              </a:rPr>
              <a:t>https://www.cbsnews.com/news/how-much-super-bowl-commercial-cost-2024/#:~:text=Over%20the%20years%2C%20the%20cost,costliest%20advertising%20venue%20on%20TV</a:t>
            </a:r>
            <a:r>
              <a:rPr lang="en-US" sz="2482">
                <a:solidFill>
                  <a:srgbClr val="FFFFFF"/>
                </a:solidFill>
                <a:latin typeface="Canva Sans"/>
              </a:rPr>
              <a:t>.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7" tooltip="https://www.cbsnews.com/news/how-much-super-bowl-commercial-cost-2024/"/>
              </a:rPr>
              <a:t>https://www.cbsnews.com/news/how-much-super-bowl-commercial-cost-2024/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8" tooltip="https://www.cbs8.com/article/news/local/super-bowl-commercials-advertisers-pay-big-for-viewers-attention/509-aad1a77b-613c-42d0-a3ed-43541fc619f8#:~:text=%22The%20Super%20Bowl%20is%20the,it's%20a%20prime%20opportunity%20for"/>
              </a:rPr>
              <a:t>https://www.cbs8.com/article/news/local/super-bowl-commercials-advertisers-pay-big-for-viewers-attention/509-aad1a77b-613c-42d0-a3ed-43541fc619f8#:~:text=%22The%20Super%20Bowl%20is%20the,it's%20a%20prime%20opportunity%20for</a:t>
            </a:r>
          </a:p>
          <a:p>
            <a:pPr algn="ctr">
              <a:lnSpc>
                <a:spcPts val="3475"/>
              </a:lnSpc>
            </a:pPr>
            <a:r>
              <a:rPr lang="en-US" sz="2482" u="sng">
                <a:solidFill>
                  <a:srgbClr val="FFFFFF"/>
                </a:solidFill>
                <a:latin typeface="Canva Sans"/>
                <a:hlinkClick r:id="rId9" tooltip="https://www.junglescout.com/blog/amazon-market-watch-super-bowl-commercials/#:~:text=The%20clever%20wordplay%20seems%20to,compared%20to%20the%20week%20prior"/>
              </a:rPr>
              <a:t>https://www.junglescout.com/blog/amazon-market-watch-super-bowl-commercials/#:~:text=The%20clever%20wordplay%20seems%20to,compared%20to%20the%20week%20prior</a:t>
            </a:r>
            <a:r>
              <a:rPr lang="en-US" sz="2482">
                <a:solidFill>
                  <a:srgbClr val="FFFFFF"/>
                </a:solidFill>
                <a:latin typeface="Canva Sans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5400000">
            <a:off x="14606177" y="1629872"/>
            <a:ext cx="393812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2360611" y="1028700"/>
            <a:ext cx="1668044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8242707" y="3608457"/>
            <a:ext cx="8332528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-107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16801442" y="8929687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2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905754" y="1712765"/>
            <a:ext cx="7238246" cy="2447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What is advertising?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392047" y="4349636"/>
            <a:ext cx="12266293" cy="1047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079"/>
              </a:lnSpc>
            </a:pPr>
            <a:r>
              <a:rPr lang="en-US" sz="3399">
                <a:solidFill>
                  <a:srgbClr val="FFFFFF"/>
                </a:solidFill>
                <a:latin typeface="Raleway"/>
              </a:rPr>
              <a:t>“An impersonal, mass communication about a product or organization that is paid for by a marketer.” </a:t>
            </a:r>
          </a:p>
        </p:txBody>
      </p:sp>
      <p:sp>
        <p:nvSpPr>
          <p:cNvPr name="AutoShape 12" id="12"/>
          <p:cNvSpPr/>
          <p:nvPr/>
        </p:nvSpPr>
        <p:spPr>
          <a:xfrm rot="-53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5018123" y="5706269"/>
            <a:ext cx="6449169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Popular form of promotion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718857" y="6429534"/>
            <a:ext cx="7110296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Seen as an internal endeavor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656261" y="7152799"/>
            <a:ext cx="6873626" cy="11804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Takes up a large part of most brands’ budgets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flipH="true">
            <a:off x="-4962294" y="942022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5400000">
            <a:off x="14606177" y="1629872"/>
            <a:ext cx="393812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2360611" y="1028700"/>
            <a:ext cx="1668044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8242707" y="3608457"/>
            <a:ext cx="8332528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-107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16801442" y="8929687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3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905754" y="2863514"/>
            <a:ext cx="7238246" cy="2447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Where is  advertising?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905754" y="5616783"/>
            <a:ext cx="5827821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07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social media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905754" y="6209741"/>
            <a:ext cx="5827821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07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websites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905754" y="6802700"/>
            <a:ext cx="5827821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9" indent="-367030" lvl="1">
              <a:lnSpc>
                <a:spcPts val="407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television, radio, print </a:t>
            </a:r>
          </a:p>
        </p:txBody>
      </p:sp>
      <p:sp>
        <p:nvSpPr>
          <p:cNvPr name="AutoShape 14" id="14"/>
          <p:cNvSpPr/>
          <p:nvPr/>
        </p:nvSpPr>
        <p:spPr>
          <a:xfrm rot="-5399999">
            <a:off x="15891169" y="988044"/>
            <a:ext cx="1368131" cy="0"/>
          </a:xfrm>
          <a:prstGeom prst="line">
            <a:avLst/>
          </a:prstGeom>
          <a:ln cap="rnd" w="1047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1905754" y="7326575"/>
            <a:ext cx="4016797" cy="599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direct marketing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905754" y="7840290"/>
            <a:ext cx="3020244" cy="599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promotions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12460435" y="4467497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38793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577642" y="6982369"/>
            <a:ext cx="4118138" cy="1699668"/>
          </a:xfrm>
          <a:custGeom>
            <a:avLst/>
            <a:gdLst/>
            <a:ahLst/>
            <a:cxnLst/>
            <a:rect r="r" b="b" t="t" l="l"/>
            <a:pathLst>
              <a:path h="1699668" w="4118138">
                <a:moveTo>
                  <a:pt x="0" y="0"/>
                </a:moveTo>
                <a:lnTo>
                  <a:pt x="4118139" y="0"/>
                </a:lnTo>
                <a:lnTo>
                  <a:pt x="4118139" y="1699668"/>
                </a:lnTo>
                <a:lnTo>
                  <a:pt x="0" y="169966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493821" y="1553164"/>
            <a:ext cx="2330569" cy="3590336"/>
          </a:xfrm>
          <a:custGeom>
            <a:avLst/>
            <a:gdLst/>
            <a:ahLst/>
            <a:cxnLst/>
            <a:rect r="r" b="b" t="t" l="l"/>
            <a:pathLst>
              <a:path h="3590336" w="2330569">
                <a:moveTo>
                  <a:pt x="0" y="0"/>
                </a:moveTo>
                <a:lnTo>
                  <a:pt x="2330569" y="0"/>
                </a:lnTo>
                <a:lnTo>
                  <a:pt x="2330569" y="3590336"/>
                </a:lnTo>
                <a:lnTo>
                  <a:pt x="0" y="359033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6801442" y="8958262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4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150175" y="3762375"/>
            <a:ext cx="12343646" cy="2752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800"/>
              </a:lnSpc>
            </a:pPr>
            <a:r>
              <a:rPr lang="en-US" sz="9000">
                <a:solidFill>
                  <a:srgbClr val="FFFFFF"/>
                </a:solidFill>
                <a:latin typeface="Raleway Heavy"/>
              </a:rPr>
              <a:t>Types of advertisements 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38793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7036406"/>
            <a:ext cx="1852889" cy="1832676"/>
          </a:xfrm>
          <a:custGeom>
            <a:avLst/>
            <a:gdLst/>
            <a:ahLst/>
            <a:cxnLst/>
            <a:rect r="r" b="b" t="t" l="l"/>
            <a:pathLst>
              <a:path h="1832676" w="1852889">
                <a:moveTo>
                  <a:pt x="0" y="0"/>
                </a:moveTo>
                <a:lnTo>
                  <a:pt x="1852889" y="0"/>
                </a:lnTo>
                <a:lnTo>
                  <a:pt x="1852889" y="1832676"/>
                </a:lnTo>
                <a:lnTo>
                  <a:pt x="0" y="183267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6801442" y="8958262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5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881589" y="3762375"/>
            <a:ext cx="12343646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800"/>
              </a:lnSpc>
            </a:pPr>
            <a:r>
              <a:rPr lang="en-US" sz="9000">
                <a:solidFill>
                  <a:srgbClr val="FFFFFF"/>
                </a:solidFill>
                <a:latin typeface="Raleway Heavy"/>
              </a:rPr>
              <a:t>Super Bowl  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5132193" y="1335040"/>
            <a:ext cx="1852889" cy="1832676"/>
          </a:xfrm>
          <a:custGeom>
            <a:avLst/>
            <a:gdLst/>
            <a:ahLst/>
            <a:cxnLst/>
            <a:rect r="r" b="b" t="t" l="l"/>
            <a:pathLst>
              <a:path h="1832676" w="1852889">
                <a:moveTo>
                  <a:pt x="0" y="0"/>
                </a:moveTo>
                <a:lnTo>
                  <a:pt x="1852889" y="0"/>
                </a:lnTo>
                <a:lnTo>
                  <a:pt x="1852889" y="1832676"/>
                </a:lnTo>
                <a:lnTo>
                  <a:pt x="0" y="183267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1846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801442" y="8996362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6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1615552" y="1534177"/>
            <a:ext cx="5852810" cy="5437793"/>
          </a:xfrm>
          <a:custGeom>
            <a:avLst/>
            <a:gdLst/>
            <a:ahLst/>
            <a:cxnLst/>
            <a:rect r="r" b="b" t="t" l="l"/>
            <a:pathLst>
              <a:path h="5437793" w="5852810">
                <a:moveTo>
                  <a:pt x="0" y="0"/>
                </a:moveTo>
                <a:lnTo>
                  <a:pt x="5852810" y="0"/>
                </a:lnTo>
                <a:lnTo>
                  <a:pt x="5852810" y="5437792"/>
                </a:lnTo>
                <a:lnTo>
                  <a:pt x="0" y="543779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396696" y="2681946"/>
            <a:ext cx="8549278" cy="1228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00"/>
              </a:lnSpc>
            </a:pPr>
            <a:r>
              <a:rPr lang="en-US" sz="8000">
                <a:solidFill>
                  <a:srgbClr val="FFFFFF"/>
                </a:solidFill>
                <a:latin typeface="Raleway Heavy"/>
              </a:rPr>
              <a:t>Target Audience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87685" y="4756003"/>
            <a:ext cx="11342670" cy="35807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Canva Sans"/>
              </a:rPr>
              <a:t>“The Super Bowl is the Academy Awards of advertising[...] every consumer segment that’s sizeable-- lower middle income, middle income, upper middle income, well to do-- are all watching the Super Bowl.” - San Diego State University Marketing Professor Miro Copic 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210268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791917" y="8948737"/>
            <a:ext cx="5831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7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8559800" y="3052004"/>
            <a:ext cx="1168400" cy="1168400"/>
          </a:xfrm>
          <a:custGeom>
            <a:avLst/>
            <a:gdLst/>
            <a:ahLst/>
            <a:cxnLst/>
            <a:rect r="r" b="b" t="t" l="l"/>
            <a:pathLst>
              <a:path h="1168400" w="1168400">
                <a:moveTo>
                  <a:pt x="0" y="0"/>
                </a:moveTo>
                <a:lnTo>
                  <a:pt x="1168400" y="0"/>
                </a:lnTo>
                <a:lnTo>
                  <a:pt x="1168400" y="1168400"/>
                </a:lnTo>
                <a:lnTo>
                  <a:pt x="0" y="11684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058814" y="3831466"/>
            <a:ext cx="14170371" cy="2609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US" sz="17000">
                <a:solidFill>
                  <a:srgbClr val="FFFFFF"/>
                </a:solidFill>
                <a:latin typeface="Raleway Heavy"/>
              </a:rPr>
              <a:t>123,000,000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87189" y="6587296"/>
            <a:ext cx="6513621" cy="1285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4200">
                <a:solidFill>
                  <a:srgbClr val="FFFFFF"/>
                </a:solidFill>
                <a:latin typeface="Raleway"/>
              </a:rPr>
              <a:t>people watched Super Bowl 58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>
            <a:off x="2636712" y="1716722"/>
            <a:ext cx="16210268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801442" y="8958262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8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458184" y="145415"/>
            <a:ext cx="9371633" cy="15760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FFFFFF"/>
                </a:solidFill>
                <a:latin typeface="Raleway Bold"/>
              </a:rPr>
              <a:t>Super Bowl Data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434643" y="5913378"/>
            <a:ext cx="8105105" cy="599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ads go for around $7 million per slot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035677" y="6833156"/>
            <a:ext cx="10903037" cy="1199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about 3/4 of people are actually excited to watch the ads during the Super Bowl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636712" y="1953895"/>
            <a:ext cx="13700968" cy="599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between 80 and 100 advertisements (in total around 50 minutes)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693989" y="2873673"/>
            <a:ext cx="9586413" cy="1199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the most-watched television spectacle of the year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890910" y="4393525"/>
            <a:ext cx="9192571" cy="1199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FFFFFF"/>
                </a:solidFill>
                <a:latin typeface="Raleway"/>
              </a:rPr>
              <a:t>one of the costliest advertising venues on TV 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259" r="0" b="-9259"/>
            </a:stretch>
          </a:blipFill>
        </p:spPr>
      </p:sp>
      <p:sp>
        <p:nvSpPr>
          <p:cNvPr name="AutoShape 3" id="3"/>
          <p:cNvSpPr/>
          <p:nvPr/>
        </p:nvSpPr>
        <p:spPr>
          <a:xfrm rot="-10800000">
            <a:off x="-1093788" y="9248775"/>
            <a:ext cx="177528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2636712" y="1028700"/>
            <a:ext cx="16184693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10799999">
            <a:off x="-3610651" y="785812"/>
            <a:ext cx="6492240" cy="0"/>
          </a:xfrm>
          <a:prstGeom prst="line">
            <a:avLst/>
          </a:prstGeom>
          <a:ln cap="rnd" w="4762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" id="6"/>
          <p:cNvSpPr txBox="true"/>
          <p:nvPr/>
        </p:nvSpPr>
        <p:spPr>
          <a:xfrm rot="0">
            <a:off x="16801442" y="9005887"/>
            <a:ext cx="367281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40"/>
              </a:lnSpc>
            </a:pPr>
            <a:r>
              <a:rPr lang="en-US" sz="3200">
                <a:solidFill>
                  <a:srgbClr val="FFFFFF"/>
                </a:solidFill>
                <a:latin typeface="Raleway Heavy"/>
              </a:rPr>
              <a:t>9</a:t>
            </a:r>
          </a:p>
        </p:txBody>
      </p:sp>
      <p:pic>
        <p:nvPicPr>
          <p:cNvPr name="Picture 7" id="7"/>
          <p:cNvPicPr>
            <a:picLocks noChangeAspect="true"/>
          </p:cNvPicPr>
          <p:nvPr>
            <a:videoFile r:link="rId4"/>
          </p:nvPr>
        </p:nvPicPr>
        <p:blipFill>
          <a:blip r:embed="rId3"/>
          <a:stretch>
            <a:fillRect/>
          </a:stretch>
        </p:blipFill>
        <p:spPr>
          <a:xfrm rot="0">
            <a:off x="2427805" y="1920345"/>
            <a:ext cx="12802670" cy="64463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DAGFOzoX6NI</dc:identifier>
  <dcterms:modified xsi:type="dcterms:W3CDTF">2011-08-01T06:04:30Z</dcterms:modified>
  <cp:revision>1</cp:revision>
  <dc:title>Sara Bowar BA317- Advertising</dc:title>
</cp:coreProperties>
</file>